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  <p:embeddedFont>
      <p:font typeface="Merriweather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3796A5C-F0CE-454E-A8E9-E18D791C9690}">
  <a:tblStyle styleId="{43796A5C-F0CE-454E-A8E9-E18D791C96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22" Type="http://schemas.openxmlformats.org/officeDocument/2006/relationships/font" Target="fonts/Lato-bold.fntdata"/><Relationship Id="rId21" Type="http://schemas.openxmlformats.org/officeDocument/2006/relationships/font" Target="fonts/Lato-regular.fntdata"/><Relationship Id="rId24" Type="http://schemas.openxmlformats.org/officeDocument/2006/relationships/font" Target="fonts/Lato-boldItalic.fntdata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erriweather-bold.fntdata"/><Relationship Id="rId25" Type="http://schemas.openxmlformats.org/officeDocument/2006/relationships/font" Target="fonts/Merriweather-regular.fntdata"/><Relationship Id="rId28" Type="http://schemas.openxmlformats.org/officeDocument/2006/relationships/font" Target="fonts/Merriweather-boldItalic.fntdata"/><Relationship Id="rId27" Type="http://schemas.openxmlformats.org/officeDocument/2006/relationships/font" Target="fonts/Merriweather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aleway-regular.fntdata"/><Relationship Id="rId16" Type="http://schemas.openxmlformats.org/officeDocument/2006/relationships/slide" Target="slides/slide10.xml"/><Relationship Id="rId19" Type="http://schemas.openxmlformats.org/officeDocument/2006/relationships/font" Target="fonts/Raleway-italic.fntdata"/><Relationship Id="rId1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57893ff4e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57893ff4e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57893ff4e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57893ff4e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57893ff4e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57893ff4e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57893ff4e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57893ff4e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57893ff4e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57893ff4e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57893ff4e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57893ff4e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57893ff4e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57893ff4e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57893ff4e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57893ff4e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a57893ff4e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a57893ff4e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838975" y="508000"/>
            <a:ext cx="75519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Group 14</a:t>
            </a:r>
            <a:r>
              <a:rPr lang="en"/>
              <a:t>          </a:t>
            </a:r>
            <a:r>
              <a:rPr lang="en" sz="4900"/>
              <a:t>C.A.N.E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Computerized Assistive </a:t>
            </a:r>
            <a:endParaRPr i="1"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Near Eyesight</a:t>
            </a:r>
            <a:endParaRPr sz="5500">
              <a:solidFill>
                <a:srgbClr val="FFFFFF"/>
              </a:solidFill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Carlos Diego Arevalo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Becca Englehart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Clement Hall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Davis Hilton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22"/>
          <p:cNvGraphicFramePr/>
          <p:nvPr/>
        </p:nvGraphicFramePr>
        <p:xfrm>
          <a:off x="1147900" y="416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{43796A5C-F0CE-454E-A8E9-E18D791C9690}</a:tableStyleId>
              </a:tblPr>
              <a:tblGrid>
                <a:gridCol w="1362075"/>
                <a:gridCol w="752475"/>
                <a:gridCol w="1352550"/>
                <a:gridCol w="1133475"/>
                <a:gridCol w="1276350"/>
              </a:tblGrid>
              <a:tr h="8953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Li-Ion Battery Holder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$2.97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Keystone Electronics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36-1043-ND 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6762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PCB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$212.00 *(+120 for redesign)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16ch PWM/Servo Controller for RPi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$17.50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Adafruit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2327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5V Voltage Reg.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$2.47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Texas Instr.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TPS61230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3.3V Voltage Reg.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$2.60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Texas Instr.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TPS630242YFF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Ushanka Hat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$20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Target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Total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642.67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81800" y="472100"/>
            <a:ext cx="41952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~Carlos Diego Arevalo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79" name="Google Shape;79;p14"/>
          <p:cNvSpPr txBox="1"/>
          <p:nvPr/>
        </p:nvSpPr>
        <p:spPr>
          <a:xfrm>
            <a:off x="2962850" y="1736850"/>
            <a:ext cx="73560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84100" y="1849625"/>
            <a:ext cx="4890000" cy="21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 An electrical engineering student at the university of central Florida and will be graduating in December 2020. Carlos is employed as an Electrical Designer for Wilson &amp; Girgenti. He hopes to continue his career with Wilson &amp; Girgenti and take the FE in the near future.</a:t>
            </a:r>
            <a:endParaRPr sz="16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461400" y="484375"/>
            <a:ext cx="41952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~Becca Englehart</a:t>
            </a:r>
            <a:endParaRPr sz="4200"/>
          </a:p>
        </p:txBody>
      </p:sp>
      <p:sp>
        <p:nvSpPr>
          <p:cNvPr id="86" name="Google Shape;86;p15"/>
          <p:cNvSpPr txBox="1"/>
          <p:nvPr/>
        </p:nvSpPr>
        <p:spPr>
          <a:xfrm>
            <a:off x="836125" y="2103000"/>
            <a:ext cx="45861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A senior at the University of Central Florida and will be graduating in December 2020 with a Bachelor of Science degree in Computer Engineering.  </a:t>
            </a:r>
            <a:endParaRPr sz="16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506375" y="482400"/>
            <a:ext cx="41952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~Clement Hall</a:t>
            </a:r>
            <a:endParaRPr sz="4200"/>
          </a:p>
        </p:txBody>
      </p:sp>
      <p:sp>
        <p:nvSpPr>
          <p:cNvPr id="92" name="Google Shape;92;p16"/>
          <p:cNvSpPr txBox="1"/>
          <p:nvPr/>
        </p:nvSpPr>
        <p:spPr>
          <a:xfrm>
            <a:off x="810800" y="2077675"/>
            <a:ext cx="46620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A senior at University of Central Florida studying Computer Engineering and will be graduating in December 2020</a:t>
            </a:r>
            <a:endParaRPr sz="2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436850" y="470125"/>
            <a:ext cx="41952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~Davis Hilton</a:t>
            </a:r>
            <a:endParaRPr sz="4200"/>
          </a:p>
        </p:txBody>
      </p:sp>
      <p:sp>
        <p:nvSpPr>
          <p:cNvPr id="98" name="Google Shape;98;p17"/>
          <p:cNvSpPr txBox="1"/>
          <p:nvPr/>
        </p:nvSpPr>
        <p:spPr>
          <a:xfrm>
            <a:off x="912125" y="2090350"/>
            <a:ext cx="4940700" cy="13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A senior electrical engineering student graduating from the University of Central Florida in December 2020 with a Bachelor’s of Science degree in Electrical Engineering. He was a CWEP participant for Lockheed Martin and is seeking employment in his field to become an engineer, and will be taking the FE soon after graduating.</a:t>
            </a:r>
            <a:br>
              <a:rPr lang="en" sz="9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227400" y="73900"/>
            <a:ext cx="86892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/>
              <a:t>C.A.N.E PCB </a:t>
            </a:r>
            <a:endParaRPr sz="5100"/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3262845" y="0"/>
            <a:ext cx="261831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/>
        </p:nvSpPr>
        <p:spPr>
          <a:xfrm>
            <a:off x="491625" y="479325"/>
            <a:ext cx="20157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C.A.N.E</a:t>
            </a:r>
            <a:endParaRPr b="1" sz="31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100" y="592800"/>
            <a:ext cx="5747575" cy="40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0"/>
          <p:cNvGraphicFramePr/>
          <p:nvPr/>
        </p:nvGraphicFramePr>
        <p:xfrm>
          <a:off x="1295400" y="144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{43796A5C-F0CE-454E-A8E9-E18D791C9690}</a:tableStyleId>
              </a:tblPr>
              <a:tblGrid>
                <a:gridCol w="1362075"/>
                <a:gridCol w="752475"/>
                <a:gridCol w="1352550"/>
                <a:gridCol w="1133475"/>
                <a:gridCol w="12763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 Description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Quantity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Price per Unit 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Manufacturer</a:t>
                      </a:r>
                      <a:endParaRPr b="1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Part No.</a:t>
                      </a:r>
                      <a:endParaRPr b="1"/>
                    </a:p>
                  </a:txBody>
                  <a:tcPr marT="63500" marB="63500" marR="63500" marL="63500"/>
                </a:tc>
              </a:tr>
              <a:tr h="3905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Raspberry Pi 4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$35.00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Raspberry Pi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</a:tr>
              <a:tr h="7334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RPi Camera Module v2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$8.77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Raspberry Pi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</a:tr>
              <a:tr h="6096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Ultrasonic Sensors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$26.25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MaxBotix Inc.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MB1010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5524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Ultrasonic Sensors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$4.95-7.99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SainSmart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HC-SR04</a:t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16" name="Google Shape;116;p20"/>
          <p:cNvSpPr txBox="1"/>
          <p:nvPr/>
        </p:nvSpPr>
        <p:spPr>
          <a:xfrm>
            <a:off x="835750" y="823450"/>
            <a:ext cx="7079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Final Bill of Materials</a:t>
            </a:r>
            <a:endParaRPr b="1" sz="24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21"/>
          <p:cNvGraphicFramePr/>
          <p:nvPr/>
        </p:nvGraphicFramePr>
        <p:xfrm>
          <a:off x="1012850" y="9358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{43796A5C-F0CE-454E-A8E9-E18D791C9690}</a:tableStyleId>
              </a:tblPr>
              <a:tblGrid>
                <a:gridCol w="1505925"/>
                <a:gridCol w="831950"/>
                <a:gridCol w="1495400"/>
                <a:gridCol w="1253175"/>
                <a:gridCol w="1411150"/>
              </a:tblGrid>
              <a:tr h="6331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Optical sensors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$60.06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Broadcom Ltd.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AFBR-S50MV85G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3936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Glasses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$5.00 - $15.00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Unknown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</a:tr>
              <a:tr h="3508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Vibrating Motors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5-7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$1.95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Adafruit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1201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4021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Micro-Controller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$0-$1.84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Texas Instr.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MSP430G2553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Re-charging IC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$0.476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Skyworks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AAT3693</a:t>
                      </a:r>
                      <a:endParaRPr/>
                    </a:p>
                  </a:txBody>
                  <a:tcPr marT="63500" marB="63500" marR="63500" marL="63500"/>
                </a:tc>
              </a:tr>
              <a:tr h="77865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Li-Ion Battery</a:t>
                      </a:r>
                      <a:endParaRPr/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$4.99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Panasonic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NCR18650B</a:t>
                      </a:r>
                      <a:endParaRPr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